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5"/>
    <p:sldMasterId id="2147483660" r:id="rId6"/>
  </p:sldMasterIdLst>
  <p:notesMasterIdLst>
    <p:notesMasterId r:id="rId15"/>
  </p:notesMasterIdLst>
  <p:sldIdLst>
    <p:sldId id="256" r:id="rId7"/>
    <p:sldId id="265" r:id="rId8"/>
    <p:sldId id="281" r:id="rId9"/>
    <p:sldId id="287" r:id="rId10"/>
    <p:sldId id="285" r:id="rId11"/>
    <p:sldId id="286" r:id="rId12"/>
    <p:sldId id="262" r:id="rId13"/>
    <p:sldId id="263" r:id="rId14"/>
  </p:sldIdLst>
  <p:sldSz cx="8640763" cy="6483350"/>
  <p:notesSz cx="6797675" cy="9926638"/>
  <p:defaultTextStyle>
    <a:defPPr>
      <a:defRPr lang="en-US"/>
    </a:defPPr>
    <a:lvl1pPr marL="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10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1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2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3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4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5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6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7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ole van Hemert" initials="Nv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napToGrid="0" snapToObjects="1">
      <p:cViewPr varScale="1">
        <p:scale>
          <a:sx n="120" d="100"/>
          <a:sy n="120" d="100"/>
        </p:scale>
        <p:origin x="-1518" y="-108"/>
      </p:cViewPr>
      <p:guideLst>
        <p:guide orient="horz" pos="2042"/>
        <p:guide pos="27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>
        <p:scale>
          <a:sx n="70" d="100"/>
          <a:sy n="70" d="100"/>
        </p:scale>
        <p:origin x="-4134" y="-3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5CD87-52CB-4BF7-BF4D-5C23CC7329BC}" type="datetimeFigureOut">
              <a:rPr lang="en-GB" smtClean="0"/>
              <a:pPr/>
              <a:t>17/03/2015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DCC93-CC2E-4F53-B89A-D86A3D7A30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02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 am Alastair Baker and I’m a Business Analyst on the Student Systems Programme (SSP).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SSP is responsible for delivering the development of Oxford's IT-based systems used by academic and administrative staff, applicants and students in support of many aspects of teaching and learning. We are prioritising the replacement OSS with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eVision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In January the on-course student record functionality went live in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eVision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 are now working towards the delivery of admissions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functionality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eVision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is other SSP activity in 2015, but today I will focus on the Admissions project, and particularly on admissions interfaces.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DCC93-CC2E-4F53-B89A-D86A3D7A302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60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34CE8-527D-4511-9308-16143386411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533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34CE8-527D-4511-9308-16143386411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533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UG View of Interfaces</a:t>
            </a:r>
          </a:p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INTA101</a:t>
            </a:r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on ramp replaces the existing feed from OSS.  Feeds downstream systems – CUD2, OSS.mdb for Bursary, Dynamics for Childcare and US Loans  Mostly invisible, but CUD2 will receive co-owning departments and revised applicant statuses.</a:t>
            </a:r>
          </a:p>
          <a:p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INTA102/INTA001 – new on and off ramps for passing ADSS updates to SITS.  Key update stages: Open College Allocation, Selection/Rejection before interview, Offer/Rejection post-interview.</a:t>
            </a:r>
          </a:p>
          <a:p>
            <a:r>
              <a:rPr lang="en-GB" sz="1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AdmIT</a:t>
            </a:r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will be supplied from ADSS.  Process up to offer performed on ADSS – daily updates to </a:t>
            </a:r>
            <a:r>
              <a:rPr lang="en-GB" sz="1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AdmIT</a:t>
            </a:r>
            <a:endParaRPr lang="en-GB" sz="11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34CE8-527D-4511-9308-16143386411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533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Graduate</a:t>
            </a:r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Application view</a:t>
            </a:r>
          </a:p>
          <a:p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The Applicant interface to CUD2, OSS.mdb and Dynamics are common.</a:t>
            </a:r>
          </a:p>
          <a:p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Two file based interfaces for application forms from Software Engineering and SBS.</a:t>
            </a:r>
          </a:p>
          <a:p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New mechanism for Graduate Scanned supporting documents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34CE8-527D-4511-9308-16143386411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533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34CE8-527D-4511-9308-16143386411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533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947CF48-E3D5-4BDC-8105-D9F825B9C893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59350" cy="37226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90" y="4729165"/>
            <a:ext cx="5924550" cy="44672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tabLst>
                <a:tab pos="363538" algn="l"/>
              </a:tabLst>
              <a:defRPr/>
            </a:pPr>
            <a:r>
              <a:rPr lang="en-GB" sz="1600" b="1" dirty="0" smtClean="0"/>
              <a:t>Question time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1302637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9163" y="744538"/>
            <a:ext cx="4959350" cy="3722687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Both based at Gibson Building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EEA6F5E-D8D4-489D-8C20-15F1F894D85E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99751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73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71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90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57" y="271641"/>
            <a:ext cx="7344649" cy="883956"/>
          </a:xfrm>
          <a:prstGeom prst="rect">
            <a:avLst/>
          </a:prstGeom>
        </p:spPr>
        <p:txBody>
          <a:bodyPr lIns="86420" tIns="43210" rIns="86420" bIns="4321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57" y="1428738"/>
            <a:ext cx="7344649" cy="3890010"/>
          </a:xfrm>
          <a:prstGeom prst="rect">
            <a:avLst/>
          </a:prstGeom>
        </p:spPr>
        <p:txBody>
          <a:bodyPr lIns="86420" tIns="43210" rIns="86420" bIns="43210"/>
          <a:lstStyle>
            <a:lvl1pPr marL="0" indent="0" algn="ctr">
              <a:lnSpc>
                <a:spcPct val="100000"/>
              </a:lnSpc>
              <a:buNone/>
              <a:defRPr baseline="0">
                <a:solidFill>
                  <a:srgbClr val="002147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6812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Watts_punts_retouchedforPP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070"/>
            <a:ext cx="8638032" cy="566827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Systems Programme</a:t>
            </a:r>
          </a:p>
        </p:txBody>
      </p:sp>
      <p:pic>
        <p:nvPicPr>
          <p:cNvPr id="16" name="Picture 15" descr="ox_small_cmyk_pos_rec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8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49" r:id="rId2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x_small_cmyk_pos_rec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Systems Programme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815070"/>
            <a:ext cx="8640763" cy="56682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iming>
    <p:tnLst>
      <p:par>
        <p:cTn id="1" dur="indefinite" restart="never" nodeType="tmRoot"/>
      </p:par>
    </p:tnLst>
  </p:timing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min.ox.ac.uk/ac-div/studentsystem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79216" y="2016126"/>
            <a:ext cx="4813323" cy="2848830"/>
          </a:xfrm>
          <a:prstGeom prst="rect">
            <a:avLst/>
          </a:prstGeom>
          <a:solidFill>
            <a:srgbClr val="0000FF">
              <a:alpha val="68000"/>
            </a:srgb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304" y="2016125"/>
            <a:ext cx="4760236" cy="2763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eVision</a:t>
            </a:r>
            <a:r>
              <a:rPr lang="en-GB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Admissions Interfaces</a:t>
            </a:r>
            <a:endParaRPr lang="en-US" alt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endParaRPr lang="en-GB" alt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GB" alt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Alastair Baker, Student Systems Programme</a:t>
            </a:r>
            <a:endParaRPr lang="en-GB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March 2015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6721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Admissions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303" y="2396578"/>
            <a:ext cx="696720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Undergraduate and graduate admissions functionality in support of 2015-16 admissions cycle (for entry in 2016-17)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Undergraduate admissions: ADSS and ADMIT remain as main decision making tools for departments and colleges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Graduate admissions: adopt graduate application form which went live in October ’14 and replace OSS Admissions functionality</a:t>
            </a:r>
          </a:p>
        </p:txBody>
      </p:sp>
    </p:spTree>
    <p:extLst>
      <p:ext uri="{BB962C8B-B14F-4D97-AF65-F5344CB8AC3E}">
        <p14:creationId xmlns:p14="http://schemas.microsoft.com/office/powerpoint/2010/main" val="19088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6721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Admissions scope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2303" y="2164562"/>
            <a:ext cx="760576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with ADSS so that applicant status can </a:t>
            </a: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be fed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back automatically from ADSS into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SITS:Vision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Move Open College Allocation Tool from OSS to ADSS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Offer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ibrary in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SITS:Vision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 simplify process of feeding back to UCAS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Simple, online access to relevant applications</a:t>
            </a:r>
          </a:p>
          <a:p>
            <a:pPr marL="342900" lvl="0" indent="-342900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No Coversheets</a:t>
            </a:r>
          </a:p>
          <a:p>
            <a:pPr marL="342900" lvl="0" indent="-342900">
              <a:spcAft>
                <a:spcPts val="0"/>
              </a:spcAft>
              <a:buFont typeface="Arial"/>
              <a:buChar char="•"/>
              <a:tabLst>
                <a:tab pos="457200" algn="l"/>
              </a:tabLst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Application form integrated with rest of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SITS:Vision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5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6721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Interfaces - undergraduate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965278"/>
            <a:ext cx="7477125" cy="432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2" y="1293220"/>
            <a:ext cx="8008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Interfaces - Graduate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3" y="2019428"/>
            <a:ext cx="7429014" cy="396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5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1293220"/>
            <a:ext cx="6721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Interfaces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2302" y="2396578"/>
            <a:ext cx="739409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Most interface changes will have no visible effect to end users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Graduate specific interfaces are like-for-like replacements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processes for ADSS and ADMIT will change. This will be covered by communications and training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changes are required, we will be 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supporting </a:t>
            </a: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owners to make necessary adjustments</a:t>
            </a:r>
          </a:p>
          <a:p>
            <a:endParaRPr lang="en-GB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PROJECTS\BSP Communications\BSP Internal Communications activity\Images\Original Istock images\What is the DARs proj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6125" y="3320"/>
            <a:ext cx="9066889" cy="648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45948" y="2572913"/>
            <a:ext cx="7280822" cy="3482106"/>
          </a:xfrm>
        </p:spPr>
        <p:txBody>
          <a:bodyPr/>
          <a:lstStyle/>
          <a:p>
            <a:pPr algn="l"/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Systems Programme</a:t>
            </a:r>
            <a:endParaRPr lang="en-GB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01865 (2)89975</a:t>
            </a:r>
            <a:b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ssp@admin.ox.ac.uk </a:t>
            </a:r>
            <a:b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www.admin.ox.ac.uk/ac-div/studentsystems</a:t>
            </a:r>
            <a:r>
              <a:rPr lang="en-GB" alt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GB" alt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Systems Support Centre</a:t>
            </a:r>
          </a:p>
          <a:p>
            <a:pPr algn="l"/>
            <a:r>
              <a:rPr lang="en-GB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01865 (2)84848 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student.systems@admin.ox.ac.uk </a:t>
            </a:r>
            <a:b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www.admin.ox.ac.uk/studentsystems/</a:t>
            </a:r>
            <a:b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endParaRPr lang="en-GB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P:\PROJECTS\BSP Communications\BSP Internal Communications activity\Images\Original Istock images\Em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370" y="924134"/>
            <a:ext cx="2715308" cy="18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303" y="1293220"/>
            <a:ext cx="574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 details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ng slide altern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6d8e22e-c338-4236-96cb-8ef9c2c17f42">HDZHN3SFRDRN-221-531</_dlc_DocId>
    <_dlc_DocIdUrl xmlns="f6d8e22e-c338-4236-96cb-8ef9c2c17f42">
      <Url>https://sharepoint.nexus.ox.ac.uk/sites/SSP/ADMIS/_layouts/DocIdRedir.aspx?ID=HDZHN3SFRDRN-221-531</Url>
      <Description>HDZHN3SFRDRN-221-531</Description>
    </_dlc_DocIdUrl>
    <Category xmlns="6839458b-4760-4d14-ac4e-5b179caffa9a">Annual Changes</Category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EB979AC4F7246827523B7F25104FD" ma:contentTypeVersion="1" ma:contentTypeDescription="Create a new document." ma:contentTypeScope="" ma:versionID="a3eba1a8d2b6c214dd2aa68afb7a82d5">
  <xsd:schema xmlns:xsd="http://www.w3.org/2001/XMLSchema" xmlns:xs="http://www.w3.org/2001/XMLSchema" xmlns:p="http://schemas.microsoft.com/office/2006/metadata/properties" xmlns:ns2="f6d8e22e-c338-4236-96cb-8ef9c2c17f42" xmlns:ns3="6839458b-4760-4d14-ac4e-5b179caffa9a" targetNamespace="http://schemas.microsoft.com/office/2006/metadata/properties" ma:root="true" ma:fieldsID="bc99dcb947be4af05131019272f0df81" ns2:_="" ns3:_="">
    <xsd:import namespace="f6d8e22e-c338-4236-96cb-8ef9c2c17f42"/>
    <xsd:import namespace="6839458b-4760-4d14-ac4e-5b179caffa9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d8e22e-c338-4236-96cb-8ef9c2c17f4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39458b-4760-4d14-ac4e-5b179caffa9a" elementFormDefault="qualified">
    <xsd:import namespace="http://schemas.microsoft.com/office/2006/documentManagement/types"/>
    <xsd:import namespace="http://schemas.microsoft.com/office/infopath/2007/PartnerControls"/>
    <xsd:element name="Category" ma:index="11" nillable="true" ma:displayName="Category" ma:format="Dropdown" ma:internalName="Category">
      <xsd:simpleType>
        <xsd:restriction base="dms:Choice">
          <xsd:enumeration value="Annual Changes"/>
          <xsd:enumeration value="Submit Application (PG)"/>
          <xsd:enumeration value="Process Application"/>
          <xsd:enumeration value="Funding"/>
          <xsd:enumeration value="UAB and College Decision Making"/>
          <xsd:enumeration value="College Allocation"/>
          <xsd:enumeration value="Post Offer"/>
          <xsd:enumeration value="Application Changes"/>
          <xsd:enumeration value="In Year Changes"/>
          <xsd:enumeration value="Non Standard Applications"/>
          <xsd:enumeration value="Offer Library"/>
          <xsd:enumeration value="Confirmation"/>
          <xsd:enumeration value="Receive Application (UG)"/>
          <xsd:enumeration value="Decision and Response Processing"/>
          <xsd:enumeration value="Offer Matching"/>
          <xsd:enumeration value="Functional Specifications"/>
          <xsd:enumeration value="Technical Specifications"/>
          <xsd:enumeration value="Release Notes"/>
          <xsd:enumeration value="Templat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BD3110-F5A2-406C-A9C8-EA2179C27234}">
  <ds:schemaRefs>
    <ds:schemaRef ds:uri="http://www.w3.org/XML/1998/namespace"/>
    <ds:schemaRef ds:uri="http://purl.org/dc/terms/"/>
    <ds:schemaRef ds:uri="f6d8e22e-c338-4236-96cb-8ef9c2c17f42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6839458b-4760-4d14-ac4e-5b179caffa9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F4C314E-8C50-48CB-8E51-C142E5D6F54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F6A1318-9719-4BE6-9EF7-F6281931A28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88CB513-B4D9-4184-9139-8A69DF3792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d8e22e-c338-4236-96cb-8ef9c2c17f42"/>
    <ds:schemaRef ds:uri="6839458b-4760-4d14-ac4e-5b179caffa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2663</TotalTime>
  <Words>345</Words>
  <Application>Microsoft Office PowerPoint</Application>
  <PresentationFormat>Custom</PresentationFormat>
  <Paragraphs>53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Opening slide alternative</vt:lpstr>
      <vt:lpstr>Text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UofO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SSP_ICTF_HT15_v0.2</dc:title>
  <dc:creator>Paul Chinn</dc:creator>
  <cp:lastModifiedBy>Nicole van Hemert</cp:lastModifiedBy>
  <cp:revision>138</cp:revision>
  <cp:lastPrinted>2015-02-26T11:12:24Z</cp:lastPrinted>
  <dcterms:created xsi:type="dcterms:W3CDTF">2014-03-20T14:30:16Z</dcterms:created>
  <dcterms:modified xsi:type="dcterms:W3CDTF">2015-03-17T16:05:27Z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0x010100B19EB979AC4F7246827523B7F25104FD</vt:lpwstr>
  </property>
  <property fmtid="{D5CDD505-2E9C-101B-9397-08002B2CF9AE}" pid="3" name="_dlc_DocIdItemGuid">
    <vt:lpwstr>3825e527-f8be-44e5-99ee-d676adfa1a0e</vt:lpwstr>
  </property>
</Properties>
</file>